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78" r:id="rId3"/>
    <p:sldId id="270" r:id="rId4"/>
    <p:sldId id="279" r:id="rId5"/>
    <p:sldId id="280" r:id="rId6"/>
    <p:sldId id="281" r:id="rId7"/>
    <p:sldId id="284" r:id="rId8"/>
    <p:sldId id="269" r:id="rId9"/>
    <p:sldId id="286" r:id="rId10"/>
    <p:sldId id="287" r:id="rId11"/>
    <p:sldId id="288" r:id="rId12"/>
    <p:sldId id="267" r:id="rId13"/>
    <p:sldId id="289" r:id="rId14"/>
    <p:sldId id="290" r:id="rId15"/>
    <p:sldId id="291" r:id="rId16"/>
    <p:sldId id="294" r:id="rId17"/>
    <p:sldId id="295" r:id="rId18"/>
    <p:sldId id="296" r:id="rId19"/>
    <p:sldId id="297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050C-03C5-9D98-4CDF-DBFBE9E5A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88634-3570-17F9-0CF6-2CC1B4C8E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E22A0-FC11-171E-B351-49F85449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A156-8BD1-FA78-F23F-BD66DB1C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906C8-D9D7-A90E-5BCB-1E6332E9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0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5299-3FCC-A7E0-732B-44CF2E40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062DB-C9CF-C909-5D35-43E0603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26CC3-FBB6-8227-2DD7-139D27FF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E5869-742A-9A94-0A98-058D782F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8973-188D-A99B-15EC-EF6706CC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90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C93F8-2D1C-C6F2-4523-FECAA5368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3DD02-F2CE-2A67-F5EC-7FCA84485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2B800-7180-D3B3-9456-1EE68CDE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83869-2EB5-5243-75D6-7F8D2B4B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750C-A4C5-480E-0101-3DA5FE85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87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2/24/23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83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72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43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59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36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02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579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2B24-01FF-3989-C6A0-3FA76649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ECD56-7915-A8AE-8F79-6EDD06F41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00FA-5D80-01AA-C123-0A9F1B7AC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90933-E43C-96A6-6E29-A38949AF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13D67-39D0-0927-3480-995A62B9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98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819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9356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802135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1805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414076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1501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18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0666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B86EE8-15CB-0841-AED8-6AFB3623AA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9D453-43AB-0442-A49F-B782F2B7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B22B678-4D42-8747-A390-2C0A371BB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0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ED4FE-13CD-604D-B272-7D2568F4C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B617-9FE8-D0C9-4283-C885FA514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5D37E-E78F-98FE-6B99-9BA49E5B3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C5035-39F1-964E-1E71-6FFC691D1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BA145-6F55-4F0E-0042-061AC94B9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9A6E2-1FA4-F9AB-95AF-B46056D7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0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639F6-8AE2-106F-FBB1-2C481B37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CF7D-6677-D3D6-6DD9-E600A74A7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4A683-CEF1-7F54-9BBF-B79CAE090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DD49F-FC8F-0FE4-D612-9C693854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33CB3-E956-F850-7BBC-E4FDFF10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1A691-6023-18EE-5CC8-E193108A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BB5E-086C-366A-C97F-D9AB60B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C7A7D-F949-E59F-1FED-4CF825382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BFA9E-6081-32B0-16E8-C3F1C04C0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39537-FEDA-0F7C-5D15-87A8FFD2A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47300-0943-07C8-190E-FC0B4A96E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4FCA25-539C-B6ED-4E5C-514DB892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3C46F-B319-8B56-3816-CAC80CA6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A8D20-CCE9-B195-A3A5-489E86D1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961F-C572-AA66-1E25-F7FBB01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330B58-3505-28FC-CB9E-87FA5C19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83C5F-70AD-917B-586B-21F45663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AFF19-FFFC-FD4A-22C1-E6C32B97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9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8A6DA7-D0BF-3325-3179-A7E8B696B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2141E-F879-651B-2063-4CB6A47A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93EC7-565A-581C-ACAA-5698D35C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5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EF84-541A-65FC-9D72-6B59730C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DF94-D058-A9F2-C7DE-6AAE2A9B3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056B8-82F8-D14C-19DC-6B3A46E0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ACF48-A3AC-8185-1DD2-79B1EC08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525F4-5174-2598-3E94-560D41FB1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31125-4EEB-81BA-BB0E-6DD2D638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BC24-57F7-D734-A04D-F6C4EFFB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006431-F38E-BC99-00D7-D1B0D496A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1CB98-E3D3-21ED-9A67-D2DDCFF6C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6B995-5A81-41E6-3874-5B17339A6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EB8AD-6118-8A44-EC25-815FAA8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0D9E5-F350-A624-C120-9830CEB8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4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ADEEA-0330-5F24-1648-F6CEBDE7B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DD5F4-0BBE-CC36-CFFD-0738D6535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4395-BF13-E5B7-614A-6BA9BB442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7783B-1981-EC48-BA2F-F6430F038A90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0D29E-E617-41DD-EE88-9F781D031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24000-5341-51E3-F174-3E6E1323B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6E355-20BE-2E40-A797-F1685984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4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9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eoxvh-dontai-wilson.shinyapps.io/DemandPredicitonApp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openweathermap.org/" TargetMode="External"/><Relationship Id="rId7" Type="http://schemas.openxmlformats.org/officeDocument/2006/relationships/hyperlink" Target="https://www.shinyapps.io/admin/?code=4%2F0AWtgzh6fj23VSkPqOJmAaQHJBguqa3ejcDyNLtXH3nVkVHBJnKsJ2sinfFpU-TP_aPJdKw&amp;scope=email+profile+openid+https%3A%2F%2Fwww.googleapis.com%2Fauth%2Fuserinfo.profile+https%3A%2F%2Fwww.googleapis.com%2Fauth%2Fuserinfo.email&amp;authuser=0&amp;prompt=consent#/dashboard" TargetMode="External"/><Relationship Id="rId2" Type="http://schemas.openxmlformats.org/officeDocument/2006/relationships/hyperlink" Target="https://en.wikipedia.org/wiki/List_of_bicycle-sharing_systems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loud.ibm.com/login?redirect=%2F%3Futm%5Fmedium%3DExinfluencer%26utm%5Fsource%3DExinfluencer%26utm%5Fcontent%3D000026UJ%26utm%5Fterm%3D10006555%26utm%5Fid%3DNA%2DSkillsNetwork%2Dwwwcourseraorg%2DSkillsNetworkCoursesIBMDeveloperSkillsNetworkRP0321ENSkillsNetwork878%2D2022%2D01%2D01" TargetMode="External"/><Relationship Id="rId5" Type="http://schemas.openxmlformats.org/officeDocument/2006/relationships/hyperlink" Target="https://cf-courses-data.s3.us.cloud-object-storage.appdomain.cloud/IBMDeveloperSkillsNetwork-RP0321EN-SkillsNetwork/labs/datasets/raw_seoul_bike_sharing.csv" TargetMode="External"/><Relationship Id="rId4" Type="http://schemas.openxmlformats.org/officeDocument/2006/relationships/hyperlink" Target="https://cf-courses-data.s3.us.cloud-object-storage.appdomain.cloud/IBMDeveloperSkillsNetwork-RP0321EN-SkillsNetwork/labs/datasets/raw_worldcities.csv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6" descr="Magnifying glass showing decling performance">
            <a:extLst>
              <a:ext uri="{FF2B5EF4-FFF2-40B4-BE49-F238E27FC236}">
                <a16:creationId xmlns:a16="http://schemas.microsoft.com/office/drawing/2014/main" id="{157AE846-15FE-D90C-F017-B2849BCB1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EDA with 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3" y="4777379"/>
            <a:ext cx="8915399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EDA from our Dataset with SQL query and results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44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088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6" descr="Calculator and folders">
            <a:extLst>
              <a:ext uri="{FF2B5EF4-FFF2-40B4-BE49-F238E27FC236}">
                <a16:creationId xmlns:a16="http://schemas.microsoft.com/office/drawing/2014/main" id="{14401F7E-9966-FC16-45C8-9F5518B2C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583" b="2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Predictive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3" y="4777379"/>
            <a:ext cx="8915399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Using our data to make calculated predictions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F38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DC8F1-F98E-B74A-AFE7-5BAA1319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664D6319-AE80-458F-A2C6-1F035126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F305C72-8769-4E0F-B31D-F4B1C9DC9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583CFC-05A3-4743-9A2E-7C2095B8D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9A751892-92F2-4CB4-BCAB-6D0AAF8F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5934046E-4D7C-4AA6-8633-29944553F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421462AB-19D6-42DB-A850-F35B82C7B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208D8C07-9637-45D3-9E40-7C5C40077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883C90A1-D75A-4818-9F01-B4BF19D74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8808F87B-C4B8-4084-BD89-E41A1A44E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E7FC0B23-1372-4455-98CE-E0FC7FF99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D14B79DD-45AC-487C-B361-0312B3C85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CDA09C7F-7AF3-4B6C-BC42-92780A682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FF7EBDD4-71BF-4FAF-B00B-444F9AE20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AF5E4290-F8B0-440E-A418-613A1552D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FF0BF04A-FCC8-42BF-AD17-10F0ACB44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6F0A57-55BB-457C-9C8C-3DEE71009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60DB408E-A426-4658-B39D-0BBF09463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BEFFABCA-CAA4-45E4-A7D4-DB3D2C864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99494AF8-97E4-4473-AA6E-B4AB1279E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D05C67DC-0E54-4C69-90BE-8374C7E97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1">
              <a:extLst>
                <a:ext uri="{FF2B5EF4-FFF2-40B4-BE49-F238E27FC236}">
                  <a16:creationId xmlns:a16="http://schemas.microsoft.com/office/drawing/2014/main" id="{B2B38B94-E895-4324-B699-EEF28E052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id="{41E77CC3-723C-4C87-A1BA-D8E35B801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3">
              <a:extLst>
                <a:ext uri="{FF2B5EF4-FFF2-40B4-BE49-F238E27FC236}">
                  <a16:creationId xmlns:a16="http://schemas.microsoft.com/office/drawing/2014/main" id="{CC5757E8-4CBE-4EA3-98AF-96361C91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4">
              <a:extLst>
                <a:ext uri="{FF2B5EF4-FFF2-40B4-BE49-F238E27FC236}">
                  <a16:creationId xmlns:a16="http://schemas.microsoft.com/office/drawing/2014/main" id="{51E4772B-9FB7-4AC7-B352-C4448916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5">
              <a:extLst>
                <a:ext uri="{FF2B5EF4-FFF2-40B4-BE49-F238E27FC236}">
                  <a16:creationId xmlns:a16="http://schemas.microsoft.com/office/drawing/2014/main" id="{7F853444-696F-4B42-8C91-1F6EDD53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6">
              <a:extLst>
                <a:ext uri="{FF2B5EF4-FFF2-40B4-BE49-F238E27FC236}">
                  <a16:creationId xmlns:a16="http://schemas.microsoft.com/office/drawing/2014/main" id="{CD1A3085-30B0-496B-B9D3-55280769A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7">
              <a:extLst>
                <a:ext uri="{FF2B5EF4-FFF2-40B4-BE49-F238E27FC236}">
                  <a16:creationId xmlns:a16="http://schemas.microsoft.com/office/drawing/2014/main" id="{1B2519D7-F51F-4583-9B50-41B493C14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8">
              <a:extLst>
                <a:ext uri="{FF2B5EF4-FFF2-40B4-BE49-F238E27FC236}">
                  <a16:creationId xmlns:a16="http://schemas.microsoft.com/office/drawing/2014/main" id="{6E1141E0-4F4D-4B40-BDB5-B2DD0FAEB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Ranked coefficients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5E0C91A-3F1D-43D7-9AB4-5D0A17D5C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Freeform 11">
            <a:extLst>
              <a:ext uri="{FF2B5EF4-FFF2-40B4-BE49-F238E27FC236}">
                <a16:creationId xmlns:a16="http://schemas.microsoft.com/office/drawing/2014/main" id="{3A6C27A1-A438-4EC6-93BF-EC26F29BB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7" name="Picture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9046CDC1-69B9-51E0-3F69-43AD3EE1B9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583" r="17583" b="1"/>
          <a:stretch/>
        </p:blipFill>
        <p:spPr>
          <a:xfrm>
            <a:off x="-1554" y="1731"/>
            <a:ext cx="465585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3FF5-A73E-9642-A9AD-7478F728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1705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8452" y="1669436"/>
            <a:ext cx="5066419" cy="3777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With the ranked coefficients, you can visually see which variables have the biggest impact on determining the demand for bike-sharing rentals. </a:t>
            </a:r>
          </a:p>
          <a:p>
            <a:pPr>
              <a:buFont typeface="Wingdings 3" charset="2"/>
              <a:buChar char=""/>
            </a:pPr>
            <a:r>
              <a:rPr lang="en-US" sz="2000" dirty="0"/>
              <a:t>From our bar chart you can see Rainfall, Humidity, and Temperature are among the top influencing factors on determining demand.</a:t>
            </a:r>
          </a:p>
          <a:p>
            <a:pPr>
              <a:buFont typeface="Wingdings 3" charset="2"/>
              <a:buChar char="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1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17ADFD7-4F1F-4FAD-ADD3-9AA1B147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5616F48-F44A-4D42-9ADB-EF9A97010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E83CF8F-5F35-413A-97F9-012535D08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C92EE63D-5990-43F8-8F65-79961267A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FD20552-5CFD-4E02-9444-8964A9228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497069-09B7-4075-9E8E-A6ECBFFF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321C561-B12D-4B12-8B38-9380812B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5F3FB662-163C-41A4-A9FA-DFAA13E7F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68733B78-E8D7-45C8-8E2E-71BC8C9E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E5901DA-5D1C-4F91-ADA0-30572BF2A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ECE9547-B592-4D61-BC80-B4DC89DDF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D4115C31-E785-4442-AC01-E5A8084C6A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AE6C2C6F-E205-4D4B-8312-29CC5C85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640B80-5D79-4808-BFBF-F6ED8085E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3B8DC6E-0AB0-4E3E-A181-73106EBC0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B7326AC-0802-44B8-9688-0306BB743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478B6D0E-ED84-4DC6-B3FA-4C5B5957E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BAAAB5A3-681F-473C-BDD3-3208AFD10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515FFC1-1DEE-4680-8F8E-FCD515EFE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155B70E-81E2-45A0-AAD0-DDBE2D915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193ED6C9-4694-4A33-A79D-A4300416B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138385E6-1514-4A69-9460-BF27B33F1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E654643-EA71-4A92-AE31-31965D4F4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3507A7CE-A070-40E0-AEEF-DB8643274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D36DCAB5-D920-4CE3-BBF8-3562C4E9D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B782E054-DEED-4612-9C22-76704754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8991C595-3E12-4B5D-A41A-A9712CA94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A8401095-1CA0-41C9-B55D-93D04D5D4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775200"/>
            <a:ext cx="89153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3" y="5598647"/>
            <a:ext cx="8915399" cy="5227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 Models built with different polynomials etc.… Model 2 has the highest RSQ and lowest RMSE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EEDDBD-4700-4B85-80DF-A20E15EB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2" y="634963"/>
            <a:ext cx="2837744" cy="385183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16976A0F-65E8-E1B1-701E-A4745359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22" y="1313107"/>
            <a:ext cx="2483064" cy="249554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0286625-8D0F-424A-A00A-94E894EB6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7822" y="634963"/>
            <a:ext cx="2837744" cy="385183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A67D689-F0FF-4D68-A749-0EB02F13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131" y="1319345"/>
            <a:ext cx="2483065" cy="248306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43A70B9-74EB-4E7D-A1FA-6A18E7B82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6875" y="634963"/>
            <a:ext cx="2837744" cy="385183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D83764D-6DEB-BA04-EA33-FA0FA1DB4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184" y="1639040"/>
            <a:ext cx="2483065" cy="1843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best performing model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34C5-C497-6442-B752-99A5D43F5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4908868" cy="1280890"/>
          </a:xfrm>
        </p:spPr>
        <p:txBody>
          <a:bodyPr>
            <a:normAutofit/>
          </a:bodyPr>
          <a:lstStyle/>
          <a:p>
            <a:r>
              <a:rPr lang="en-US" dirty="0"/>
              <a:t>Select the best performing model with:</a:t>
            </a:r>
          </a:p>
          <a:p>
            <a:pPr lvl="1"/>
            <a:r>
              <a:rPr lang="en-US" dirty="0"/>
              <a:t>RMSE must be less than 330</a:t>
            </a:r>
          </a:p>
          <a:p>
            <a:pPr lvl="1"/>
            <a:r>
              <a:rPr lang="en-US" dirty="0"/>
              <a:t>R-squared must be larger than 0.72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FCE24-BC6D-2E49-A733-732F5F9F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9477143-5EEE-8637-C59A-3278A3C2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86" y="3657296"/>
            <a:ext cx="10508020" cy="257659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07694E7-4E94-6E79-D26F-B38CE070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503" y="2246843"/>
            <a:ext cx="2657805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664D6319-AE80-458F-A2C6-1F035126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Q-Q plot of the 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34C5-C497-6442-B752-99A5D43F5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Clr>
                <a:srgbClr val="CF83FF"/>
              </a:buClr>
              <a:buFont typeface="Wingdings 3" charset="2"/>
              <a:buChar char=""/>
            </a:pPr>
            <a:endParaRPr lang="en-US" dirty="0"/>
          </a:p>
          <a:p>
            <a:pPr>
              <a:buClr>
                <a:srgbClr val="CF83FF"/>
              </a:buClr>
              <a:buFont typeface="Wingdings 3" charset="2"/>
              <a:buChar char=""/>
            </a:pPr>
            <a:r>
              <a:rPr lang="en-US" sz="2000" dirty="0"/>
              <a:t>The Green Line represents the Test Data</a:t>
            </a:r>
          </a:p>
          <a:p>
            <a:pPr>
              <a:buClr>
                <a:srgbClr val="CF83FF"/>
              </a:buClr>
              <a:buFont typeface="Wingdings 3" charset="2"/>
              <a:buChar char=""/>
            </a:pPr>
            <a:r>
              <a:rPr lang="en-US" sz="2000" dirty="0"/>
              <a:t>The Red Line represents the Predicated Values</a:t>
            </a:r>
          </a:p>
          <a:p>
            <a:pPr>
              <a:buClr>
                <a:srgbClr val="CF83FF"/>
              </a:buClr>
              <a:buFont typeface="Wingdings 3" charset="2"/>
              <a:buChar char=""/>
            </a:pPr>
            <a:r>
              <a:rPr lang="en-US" sz="2000" dirty="0"/>
              <a:t>As you can see, the Model accurately stays along the True line of the data</a:t>
            </a:r>
          </a:p>
          <a:p>
            <a:pPr>
              <a:buClr>
                <a:srgbClr val="CF83FF"/>
              </a:buClr>
              <a:buFont typeface="Wingdings 3" charset="2"/>
              <a:buChar char=""/>
            </a:pPr>
            <a:r>
              <a:rPr lang="en-US" sz="2000" dirty="0"/>
              <a:t>This makes sure we are avoiding overfitting or underfitting the training data, ensuring we have optimal predictions.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5E48F-F367-1549-BB9D-5093A029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2B69201-1305-33AB-3564-F9ADA3024F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8944" r="-1" b="-1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4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0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0" name="Group 24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1" name="Rectangle 38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3" name="Rectangle 42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4" name="Picture 6" descr="Speedometer">
            <a:extLst>
              <a:ext uri="{FF2B5EF4-FFF2-40B4-BE49-F238E27FC236}">
                <a16:creationId xmlns:a16="http://schemas.microsoft.com/office/drawing/2014/main" id="{8759BA82-00C3-D96F-FCD1-911450F5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645" b="3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3" y="4777379"/>
            <a:ext cx="8915399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Shiny Dashboard</a:t>
            </a:r>
          </a:p>
          <a:p>
            <a:r>
              <a:rPr lang="en-US" sz="1800" dirty="0">
                <a:hlinkClick r:id="rId3"/>
              </a:rPr>
              <a:t>Link to Shiny App</a:t>
            </a:r>
            <a:endParaRPr lang="en-US" sz="1800" dirty="0"/>
          </a:p>
        </p:txBody>
      </p:sp>
      <p:sp>
        <p:nvSpPr>
          <p:cNvPr id="55" name="Rectangle 44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8534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812A6-4516-F247-8209-04C1F1C9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Bike-sharing Demand Prediction App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2560" y="1591056"/>
            <a:ext cx="2452052" cy="43201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 the left is the main screen that you will see when you first open the Prediction app. </a:t>
            </a:r>
          </a:p>
          <a:p>
            <a:r>
              <a:rPr lang="en-US" dirty="0"/>
              <a:t>On the left side of the screen is an interactive map highlighting the cities you can click on for further information. </a:t>
            </a:r>
          </a:p>
          <a:p>
            <a:r>
              <a:rPr lang="en-US" dirty="0"/>
              <a:t>On the right of the screen is a drop-down list of the cities that we can make demand predictions for.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977AE-309C-AC49-B15B-7A372153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68A25A0-CB40-8F0B-57E7-F9916D10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99" y="1388174"/>
            <a:ext cx="7772400" cy="48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Demand Predictions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5632" y="1536192"/>
            <a:ext cx="3018980" cy="437503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If you select a city such as New York from the drop down list the map will zoom into the city.</a:t>
            </a:r>
          </a:p>
          <a:p>
            <a:r>
              <a:rPr lang="en-US" dirty="0"/>
              <a:t>From here you can see current weather conditions for the city, and to the right you can see estimated expected temps. </a:t>
            </a:r>
          </a:p>
          <a:p>
            <a:r>
              <a:rPr lang="en-US" dirty="0"/>
              <a:t>Below the expected temps are expected demand for bike sharing throughout the city. If you click on one of these points you will notice a time stamp with an estimated prediction based off the current weather conditions of the city selected.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F9BBFD-5FBD-83A8-F52A-D251555E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732884"/>
            <a:ext cx="7772400" cy="40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London Predicted Demand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9788" y="1838226"/>
            <a:ext cx="3335972" cy="3777622"/>
          </a:xfrm>
        </p:spPr>
        <p:txBody>
          <a:bodyPr>
            <a:normAutofit/>
          </a:bodyPr>
          <a:lstStyle/>
          <a:p>
            <a:r>
              <a:rPr lang="en-US" dirty="0"/>
              <a:t>Just like with the New York selected. You can see current weather conditions on the map. </a:t>
            </a:r>
          </a:p>
          <a:p>
            <a:r>
              <a:rPr lang="en-US" dirty="0"/>
              <a:t>To the right is the estimated temperature for the city and below that is the expected demand based off the current and upcoming weather conditions.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540D3-DDDE-4144-9FF0-E6F9944E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9731FE4-2B2E-BFA3-B664-B63F39428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1710401"/>
            <a:ext cx="7772400" cy="40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5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664D6319-AE80-458F-A2C6-1F035126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6" name="Rectangle 42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7" name="Picture 6" descr="Graph on document with pen">
            <a:extLst>
              <a:ext uri="{FF2B5EF4-FFF2-40B4-BE49-F238E27FC236}">
                <a16:creationId xmlns:a16="http://schemas.microsoft.com/office/drawing/2014/main" id="{A479C1E6-6B06-8E27-6BE2-5D5B3E5BC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11" b="14220"/>
          <a:stretch/>
        </p:blipFill>
        <p:spPr>
          <a:xfrm>
            <a:off x="-882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513" y="624110"/>
            <a:ext cx="8911687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31800" y="2133600"/>
            <a:ext cx="8915400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In the end we have evaluated thousands of different observations from various relevant and trusted sources. Cleaning, normalizing, and refining this data every step of the way. 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We have found the best predictors to be the Season, Temp, Humidity, and Time of day among other less significant factors.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Using the information that we’ve gathered we were able to make multiple plots that compared the relationships these variables have to the demand in bike sharing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With that we were able to create multiple models to handle this data and fine tuned the model to be able to predict expected demand for future use.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We then built a web app for you to use to get a strong estimate at predicting bike demand based on the current weather as well as the predicated weather over the course of the next 5 days. 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CA" b="1" dirty="0"/>
              <a:t>Busiest bike rental times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Clr>
                <a:srgbClr val="D75351"/>
              </a:buClr>
              <a:buNone/>
            </a:pPr>
            <a:r>
              <a:rPr lang="en-US" dirty="0"/>
              <a:t>The busiest bike rental time was June 19th </a:t>
            </a:r>
          </a:p>
          <a:p>
            <a:pPr marL="0" indent="0">
              <a:buClr>
                <a:srgbClr val="D75351"/>
              </a:buClr>
              <a:buNone/>
            </a:pPr>
            <a:r>
              <a:rPr lang="en-US" dirty="0"/>
              <a:t>6 pm was the busiest time </a:t>
            </a:r>
          </a:p>
          <a:p>
            <a:pPr marL="0" indent="0">
              <a:buClr>
                <a:srgbClr val="D75351"/>
              </a:buClr>
              <a:buNone/>
            </a:pPr>
            <a:r>
              <a:rPr lang="en-US" dirty="0"/>
              <a:t>With around 3500 rentals across Seoul</a:t>
            </a: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9CF0C16A-3DB6-0985-B47E-7362133B6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763179"/>
            <a:ext cx="6953577" cy="5006574"/>
          </a:xfrm>
          <a:prstGeom prst="rect">
            <a:avLst/>
          </a:prstGeom>
        </p:spPr>
      </p:pic>
      <p:sp>
        <p:nvSpPr>
          <p:cNvPr id="19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179DBEAA-367B-4941-8368-15EBD551F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APPENDIX – Following the Flow of the Presentation…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5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27" y="3485923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3062" y="2133600"/>
            <a:ext cx="8131550" cy="446674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hlinkClick r:id="rId2"/>
              </a:rPr>
              <a:t>Wikipedia Source Data Link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hlinkClick r:id="rId3"/>
              </a:rPr>
              <a:t>Open Weather API </a:t>
            </a:r>
            <a:r>
              <a:rPr lang="en-US" sz="1600" dirty="0"/>
              <a:t>(Current Weather Data)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hlinkClick r:id="rId4"/>
              </a:rPr>
              <a:t>General City Information</a:t>
            </a:r>
            <a:r>
              <a:rPr lang="en-US" sz="1600" dirty="0"/>
              <a:t>(General  City Information)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hlinkClick r:id="rId5"/>
              </a:rPr>
              <a:t>Hourly Seoul Bike Sharing Demand Dataset 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Data cleansing was done using data filtering relevant columns, and checking for na values, normalizing data ranges, creating clean column titles.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hlinkClick r:id="rId6"/>
              </a:rPr>
              <a:t>Loading the Data into a Database </a:t>
            </a:r>
            <a:r>
              <a:rPr lang="en-US" sz="1600" dirty="0"/>
              <a:t>(With IBM Cloud)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Using dbConnect() to run SQL queries on the Dataset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Query&lt;- (conn, ”select * from…”)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hlinkClick r:id="" action="ppaction://noaction"/>
              </a:rPr>
              <a:t>Then visualizing the Results of the Data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Making predictive models and then fine tuning the model for the best predictive accuracy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hlinkClick r:id="" action="ppaction://noaction"/>
              </a:rPr>
              <a:t>Using the model to build a web app to display predictive results based off relevant weather information. </a:t>
            </a:r>
            <a:r>
              <a:rPr lang="en-US" sz="16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hlinkClick r:id="rId7"/>
              </a:rPr>
              <a:t>Shiny Web Address </a:t>
            </a:r>
            <a:r>
              <a:rPr lang="en-US" sz="1600" dirty="0"/>
              <a:t>(Used to publish the Web App)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800" b="1" dirty="0"/>
              <a:t>Hourly popularity and temperature by seasons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Clr>
                <a:srgbClr val="D26867"/>
              </a:buClr>
              <a:buNone/>
            </a:pPr>
            <a:endParaRPr lang="en-US" dirty="0"/>
          </a:p>
          <a:p>
            <a:pPr marL="0" indent="0">
              <a:buClr>
                <a:srgbClr val="D26867"/>
              </a:buClr>
              <a:buNone/>
            </a:pPr>
            <a:r>
              <a:rPr lang="en-CA" dirty="0"/>
              <a:t>As you can see Autumn, Spring have similar bike rentals, and Summer has a higher more consolidated rental pattern while winter has a lower expected rental pattern. </a:t>
            </a:r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AC207EE-EBA0-05B1-6A28-549D725C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52" y="640080"/>
            <a:ext cx="4136558" cy="5252773"/>
          </a:xfrm>
          <a:prstGeom prst="rect">
            <a:avLst/>
          </a:prstGeom>
        </p:spPr>
      </p:pic>
      <p:sp>
        <p:nvSpPr>
          <p:cNvPr id="35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55478-DA14-224A-86EB-1DEBC1E9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7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CA" b="1" dirty="0"/>
              <a:t>Rental Seasonality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Clr>
                <a:srgbClr val="D06D6C"/>
              </a:buClr>
              <a:buNone/>
            </a:pPr>
            <a:endParaRPr lang="en-US" dirty="0"/>
          </a:p>
          <a:p>
            <a:pPr>
              <a:buClr>
                <a:srgbClr val="D06D6C"/>
              </a:buClr>
            </a:pPr>
            <a:r>
              <a:rPr lang="en-US" dirty="0"/>
              <a:t>From the output of our data you can see that summer and autumn have the highest average bike rental counts</a:t>
            </a:r>
          </a:p>
          <a:p>
            <a:pPr>
              <a:buClr>
                <a:srgbClr val="D06D6C"/>
              </a:buClr>
            </a:pPr>
            <a:endParaRPr lang="en-US" dirty="0"/>
          </a:p>
          <a:p>
            <a:pPr marL="0" indent="0">
              <a:buClr>
                <a:srgbClr val="D06D6C"/>
              </a:buClr>
              <a:buNone/>
            </a:pPr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24B7BE8-3FDF-BFF4-34FF-AB7187C27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2" r="743"/>
          <a:stretch/>
        </p:blipFill>
        <p:spPr>
          <a:xfrm>
            <a:off x="4619543" y="1078572"/>
            <a:ext cx="6953577" cy="4375788"/>
          </a:xfrm>
          <a:prstGeom prst="rect">
            <a:avLst/>
          </a:prstGeom>
        </p:spPr>
      </p:pic>
      <p:sp>
        <p:nvSpPr>
          <p:cNvPr id="17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EC204-6979-264D-A847-A40A68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77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CA" sz="3200" b="1" dirty="0"/>
              <a:t>Weather Seasonality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3E2FD-95BF-5C4B-B607-B4C4D1C0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r>
              <a:rPr lang="en-CA" sz="1600" dirty="0">
                <a:solidFill>
                  <a:srgbClr val="000000"/>
                </a:solidFill>
              </a:rPr>
              <a:t>From this SQL query, I was able to pull the average bike count as well as the average weather information for the selected seasons giving up a clear indication of averages across the 4 seasons. 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55C3EA8-95D2-C104-641C-09D015EE1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369" b="1"/>
          <a:stretch/>
        </p:blipFill>
        <p:spPr>
          <a:xfrm>
            <a:off x="6091916" y="645106"/>
            <a:ext cx="5451627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9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0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0" name="Group 24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1" name="Rectangle 38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3" name="Rectangle 42">
            <a:extLst>
              <a:ext uri="{FF2B5EF4-FFF2-40B4-BE49-F238E27FC236}">
                <a16:creationId xmlns:a16="http://schemas.microsoft.com/office/drawing/2014/main" id="{8D371DD5-1248-484F-AD54-775B88B37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7"/>
            <a:ext cx="12192000" cy="685403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602" y="935646"/>
            <a:ext cx="3181597" cy="38417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EDA with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4602" y="4777379"/>
            <a:ext cx="3181598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Visualizing our Results</a:t>
            </a:r>
          </a:p>
        </p:txBody>
      </p:sp>
      <p:sp>
        <p:nvSpPr>
          <p:cNvPr id="54" name="Rectangle 44">
            <a:extLst>
              <a:ext uri="{FF2B5EF4-FFF2-40B4-BE49-F238E27FC236}">
                <a16:creationId xmlns:a16="http://schemas.microsoft.com/office/drawing/2014/main" id="{80103E92-048D-4E5B-9638-6479E0227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355" y="0"/>
            <a:ext cx="18288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Freeform 33">
            <a:extLst>
              <a:ext uri="{FF2B5EF4-FFF2-40B4-BE49-F238E27FC236}">
                <a16:creationId xmlns:a16="http://schemas.microsoft.com/office/drawing/2014/main" id="{B0F800ED-C7E7-4672-8343-2639F79B6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87355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2715B7F6-A2D8-2BC8-F65A-D2C5B01E6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3" r="22035"/>
          <a:stretch/>
        </p:blipFill>
        <p:spPr>
          <a:xfrm>
            <a:off x="20" y="10"/>
            <a:ext cx="6100383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FE4F3-0232-0849-BFC2-DCEE7091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9167" y="452954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600" b="1" dirty="0"/>
              <a:t>Bike rental vs. Date and Time</a:t>
            </a:r>
          </a:p>
        </p:txBody>
      </p:sp>
      <p:pic>
        <p:nvPicPr>
          <p:cNvPr id="9" name="Picture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A9F6C945-AD6B-1C48-474F-71DE674F15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9" b="-346"/>
          <a:stretch/>
        </p:blipFill>
        <p:spPr>
          <a:xfrm>
            <a:off x="2066544" y="-1"/>
            <a:ext cx="9438069" cy="486460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DDE98C-D203-B13A-F07A-3B83CB415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Plotted Data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74B6F29-4A84-4B93-81EE-C479BD8FA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C8ED49-B5B6-4FFA-908A-3D67B27EE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047" y="935646"/>
            <a:ext cx="4851190" cy="496801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31B43E-14D8-49D6-8A74-155B6F965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87364" y="228600"/>
            <a:ext cx="2851523" cy="6638625"/>
            <a:chOff x="2487613" y="285750"/>
            <a:chExt cx="2428875" cy="5654676"/>
          </a:xfrm>
        </p:grpSpPr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4EE596F5-C49E-442C-96B1-D8E81C134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6D2E5024-F563-4BDB-A456-DF93C6AB0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7CF83C6C-0CE4-4A91-A960-2C7417D68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7D64E65-E73C-4F2A-A7C5-0F89E9507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BE45B67B-A961-4F4F-9C79-DEF19F547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33B76422-F50E-461E-B806-7EA7B056E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6139CA2B-F96B-4560-B62E-8627BEAE3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62B66FE-B8C4-4595-AD04-78389BA06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BAFED7D8-F53E-43E6-80C2-8DB4EE316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AE3DA1AA-AC40-4385-9594-47D11FDFE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ADF3EB4E-E45C-4076-99A6-2716F88FB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5BA0016D-B39E-4FFC-8C13-0A766D453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D064BE-68E3-4CC5-B57C-BA6A6510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4579" y="-786"/>
            <a:ext cx="2356675" cy="6854040"/>
            <a:chOff x="6627813" y="194833"/>
            <a:chExt cx="1952625" cy="5678918"/>
          </a:xfrm>
        </p:grpSpPr>
        <p:sp>
          <p:nvSpPr>
            <p:cNvPr id="65" name="Freeform 27">
              <a:extLst>
                <a:ext uri="{FF2B5EF4-FFF2-40B4-BE49-F238E27FC236}">
                  <a16:creationId xmlns:a16="http://schemas.microsoft.com/office/drawing/2014/main" id="{C11D9C32-9A0D-40D2-A51D-6FAE6E52F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2A2977EF-829B-4437-A11D-D7067040B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9">
              <a:extLst>
                <a:ext uri="{FF2B5EF4-FFF2-40B4-BE49-F238E27FC236}">
                  <a16:creationId xmlns:a16="http://schemas.microsoft.com/office/drawing/2014/main" id="{5D1B18C4-909B-4B51-AE9E-F593533E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0">
              <a:extLst>
                <a:ext uri="{FF2B5EF4-FFF2-40B4-BE49-F238E27FC236}">
                  <a16:creationId xmlns:a16="http://schemas.microsoft.com/office/drawing/2014/main" id="{6A0933FB-8B06-4F6F-8A48-9E4DBF0B3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1">
              <a:extLst>
                <a:ext uri="{FF2B5EF4-FFF2-40B4-BE49-F238E27FC236}">
                  <a16:creationId xmlns:a16="http://schemas.microsoft.com/office/drawing/2014/main" id="{14889E6C-E7DD-498B-A6B1-0B164AC4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E61CA63D-C3FC-4DDE-B4D8-DCF94A9E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4C9F2517-1B43-4C45-9425-C89C3E57E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8BDBE04C-E279-4537-AE1A-CDB84AEED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C323EB0A-EA25-475F-B460-847C9C077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0015CF64-E765-4912-94E6-9E4994DCB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641E494D-BD00-4870-A56E-3A5B0B927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030A020E-6417-45D0-9E3E-E4776BB2F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602" y="935646"/>
            <a:ext cx="3181597" cy="38417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/>
              <a:t>Bike rental histogram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D4E7D0-C468-0FDC-0636-196B0F993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24602" y="4777379"/>
            <a:ext cx="3181598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Plotted Data</a:t>
            </a:r>
          </a:p>
        </p:txBody>
      </p:sp>
      <p:pic>
        <p:nvPicPr>
          <p:cNvPr id="9" name="Picture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5B62538F-297F-B610-99BD-0A6CA7FCC0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873" b="-5"/>
          <a:stretch/>
        </p:blipFill>
        <p:spPr>
          <a:xfrm>
            <a:off x="929675" y="1250067"/>
            <a:ext cx="4213521" cy="432659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A2B6FDB-5181-44FE-981E-401DD6DE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355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33">
            <a:extLst>
              <a:ext uri="{FF2B5EF4-FFF2-40B4-BE49-F238E27FC236}">
                <a16:creationId xmlns:a16="http://schemas.microsoft.com/office/drawing/2014/main" id="{C3389666-1B7F-496F-A541-289F8A73C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87355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A576-7B32-774A-A15A-0925AFF0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9167" y="452954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64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600" b="1" dirty="0"/>
              <a:t>Seasonal bike rental count grouped by hour</a:t>
            </a:r>
          </a:p>
        </p:txBody>
      </p:sp>
      <p:pic>
        <p:nvPicPr>
          <p:cNvPr id="7" name="Picture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C18015B7-1588-A059-2C90-FD89B31AE4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309" b="5309"/>
          <a:stretch>
            <a:fillRect/>
          </a:stretch>
        </p:blipFill>
        <p:spPr>
          <a:xfrm>
            <a:off x="531812" y="0"/>
            <a:ext cx="11355388" cy="464648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2F682-CCE1-1241-BB0B-AED9A056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AB3054-2946-5366-9003-C9EF9183D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Seasonality Box Plot, compared to hourly count of bike rentals</a:t>
            </a:r>
          </a:p>
        </p:txBody>
      </p:sp>
    </p:spTree>
    <p:extLst>
      <p:ext uri="{BB962C8B-B14F-4D97-AF65-F5344CB8AC3E}">
        <p14:creationId xmlns:p14="http://schemas.microsoft.com/office/powerpoint/2010/main" val="820491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851</Words>
  <Application>Microsoft Macintosh PowerPoint</Application>
  <PresentationFormat>Widescreen</PresentationFormat>
  <Paragraphs>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Wingdings 3</vt:lpstr>
      <vt:lpstr>Office Theme</vt:lpstr>
      <vt:lpstr>Wisp</vt:lpstr>
      <vt:lpstr>EDA with SQL</vt:lpstr>
      <vt:lpstr>Busiest bike rental times</vt:lpstr>
      <vt:lpstr>Hourly popularity and temperature by seasons</vt:lpstr>
      <vt:lpstr>Rental Seasonality</vt:lpstr>
      <vt:lpstr>Weather Seasonality</vt:lpstr>
      <vt:lpstr>EDA with Visualization</vt:lpstr>
      <vt:lpstr>Bike rental vs. Date and Time</vt:lpstr>
      <vt:lpstr>Bike rental histogram</vt:lpstr>
      <vt:lpstr>Seasonal bike rental count grouped by hour</vt:lpstr>
      <vt:lpstr>Predictive analysis</vt:lpstr>
      <vt:lpstr>Ranked coefficients</vt:lpstr>
      <vt:lpstr>Model evaluation</vt:lpstr>
      <vt:lpstr>Find the best performing model </vt:lpstr>
      <vt:lpstr>Q-Q plot of the best model</vt:lpstr>
      <vt:lpstr>Dashboard</vt:lpstr>
      <vt:lpstr>Bike-sharing Demand Prediction App</vt:lpstr>
      <vt:lpstr>New York Demand Predictions</vt:lpstr>
      <vt:lpstr>London Predicted Demand</vt:lpstr>
      <vt:lpstr>CONCLUSION</vt:lpstr>
      <vt:lpstr>APPENDIX – Following the Flow of the Presentation…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with SQL</dc:title>
  <dc:creator>dontai wilson</dc:creator>
  <cp:lastModifiedBy>dontai wilson</cp:lastModifiedBy>
  <cp:revision>1</cp:revision>
  <dcterms:created xsi:type="dcterms:W3CDTF">2023-02-24T05:01:51Z</dcterms:created>
  <dcterms:modified xsi:type="dcterms:W3CDTF">2023-02-24T05:04:43Z</dcterms:modified>
</cp:coreProperties>
</file>